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6" r:id="rId6"/>
    <p:sldId id="264" r:id="rId7"/>
    <p:sldId id="265" r:id="rId8"/>
    <p:sldId id="276" r:id="rId9"/>
    <p:sldId id="271" r:id="rId10"/>
    <p:sldId id="277" r:id="rId11"/>
    <p:sldId id="279" r:id="rId12"/>
    <p:sldId id="282" r:id="rId13"/>
    <p:sldId id="280" r:id="rId14"/>
    <p:sldId id="278" r:id="rId15"/>
    <p:sldId id="281" r:id="rId16"/>
    <p:sldId id="274" r:id="rId17"/>
    <p:sldId id="275" r:id="rId18"/>
    <p:sldId id="267" r:id="rId19"/>
    <p:sldId id="260" r:id="rId20"/>
    <p:sldId id="263" r:id="rId21"/>
    <p:sldId id="259" r:id="rId22"/>
    <p:sldId id="273" r:id="rId23"/>
    <p:sldId id="270" r:id="rId24"/>
    <p:sldId id="284" r:id="rId25"/>
    <p:sldId id="283" r:id="rId26"/>
    <p:sldId id="262" r:id="rId27"/>
    <p:sldId id="261" r:id="rId28"/>
    <p:sldId id="269" r:id="rId29"/>
    <p:sldId id="272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7CDE8-F30E-E436-2380-5687164AB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FB3CB3-B30A-0753-7352-C7EEEFE64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7288C-CE09-3989-978C-615191BA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3FE9C8-5BE6-B754-2DCD-49A5351F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91FE71-1085-2FC4-C25C-B56D3A3F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8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D756-A729-658F-1860-A8515D67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B8FC887-8D2C-16D5-B60E-54ECAC67E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D2DD04-BC6B-B9F3-9270-37C0F58F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026949-84FC-2B95-83F4-4D60AE5C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AA9FBD-356E-6893-69E1-E8CD36FE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97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8B62F27-8FA8-161B-D7CD-D8EDA36A5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FF8EFE-80F8-CD33-6235-B55ECD858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1D4A93-41CE-261B-2C64-2A7CA9CA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5E519F-9CAF-E303-DB24-464596D6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754E-252B-4AEB-AEE1-B675659D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78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4FB68-BDE6-7DC0-4F5C-4315BCD7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F70FF-471D-7F28-6A6E-928D507A6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CBA32-2CAC-B061-B7AA-B4953982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D3144B-55E7-A6D3-BCDE-F317FF9A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7AC79-D601-458E-21F0-ED4F5585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2BFD9-623C-4E39-A58B-51C1BC2E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B0A204-A27C-2E23-71DE-4D24CEB2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BED7BF-99BE-DDD7-709A-BBEB008A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462541-3FBA-55F5-5A01-B40340E0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CE3863-11EE-2E80-8E8A-57406C7E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53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E7B48-9731-7105-FB5B-320E6055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3305C1-CF23-E3FA-E86C-39AD316E2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9C2592-B2EB-C729-DEF2-5EF974EE8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00C09E-720B-9223-41C6-735ADB85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FB1AE6-B364-91F8-7FE2-C751338E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6C1495-1B59-9228-8554-87011407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78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D14D23-E568-4D91-BEF5-F9D8DD37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599805-FDA3-7D15-4C3F-FC1BF41D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1D8702C-DAAD-99F1-2CDB-52D736072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FCF7C63-7A7A-70C0-1DE9-04C9ED10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78B84A3-668F-1B94-5E6F-C61102E7E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D4FB518-D473-17D8-D54E-033FDC43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E849E0B-937F-4D10-3839-54B04AEE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D0A71A-A800-EFFB-670E-1CDD2FA5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968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7BB3C-8E47-2495-7E03-511671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2D2A62F-1B03-269C-F52D-96531B65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479857-72A6-6EC9-FE55-BF409465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381BDA-8A5D-5CB2-39E4-F800A0C1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261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9B902A7-E9E3-8D7F-311F-098FBFF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99B56B0-12CD-D1BA-B5F6-6892BD85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C6AAD2-9A81-F6AA-F6D2-9AF0B3A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20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2826F-1833-3143-D325-8B28ECEC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BCF684-8754-BE27-3E86-FD8C1ED9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5CD5A3-C370-A07D-45E1-EAFE28910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843609-2E13-A5AF-4226-A8C35FB7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FD2675-6D4D-C72E-1F1F-96E38C85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43E0BE-1B88-8790-21FE-435A8E6E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40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1D745-A262-DF6F-D3CB-1B516DE8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900CC0-E615-9750-9C4D-087867B42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BFA7E0-E956-88F0-B5C2-2E13B446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0E6B07-5E88-F8F0-34ED-7C9A6B26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BC8235-A84F-E454-A0DC-024C2D7D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F9C95-BDBE-4B28-F3DA-0FBC0996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94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5EC99B8-9E09-5118-B0CB-046456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D9139D-30DE-704D-6635-7EF9A5EE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EDE233-DCEB-3369-B533-F667FC72F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CE61-8059-44F9-91F8-42F776ED0177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5B2834-3841-D837-7670-BE50CE9DE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9CD781-EAE7-91F9-173E-75473131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32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10D47-8E8E-C6EE-A3C2-1FBB615C6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Mechanisms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5DEF0FE-B822-2FB5-095A-F4C1C661A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24296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00F2C6F-9D2A-2693-0554-8EC192EDCFC0}"/>
              </a:ext>
            </a:extLst>
          </p:cNvPr>
          <p:cNvSpPr txBox="1">
            <a:spLocks/>
          </p:cNvSpPr>
          <p:nvPr/>
        </p:nvSpPr>
        <p:spPr>
          <a:xfrm>
            <a:off x="653144" y="0"/>
            <a:ext cx="7589156" cy="995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Stress </a:t>
            </a:r>
            <a:r>
              <a:rPr lang="nl-NL" dirty="0" err="1"/>
              <a:t>Curl</a:t>
            </a:r>
            <a:r>
              <a:rPr lang="nl-NL" dirty="0"/>
              <a:t>: 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8AE76BB-C5F3-9632-355B-2B774F8DE0C8}"/>
              </a:ext>
            </a:extLst>
          </p:cNvPr>
          <p:cNvSpPr txBox="1">
            <a:spLocks/>
          </p:cNvSpPr>
          <p:nvPr/>
        </p:nvSpPr>
        <p:spPr>
          <a:xfrm>
            <a:off x="653144" y="3264679"/>
            <a:ext cx="7589156" cy="995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Stress </a:t>
            </a:r>
            <a:r>
              <a:rPr lang="nl-NL" dirty="0" err="1"/>
              <a:t>Curl</a:t>
            </a:r>
            <a:r>
              <a:rPr lang="nl-NL" dirty="0"/>
              <a:t>: Ensemble Member 1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9A0D3FE-4C43-ED48-5A04-0F3C68EB9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4231457"/>
            <a:ext cx="11531370" cy="212791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315B5C5-C04C-DDA3-293D-FAC6E834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6" y="962817"/>
            <a:ext cx="11366556" cy="199909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5E32D29-72EC-79D3-1CE0-E2AA65100490}"/>
              </a:ext>
            </a:extLst>
          </p:cNvPr>
          <p:cNvSpPr txBox="1"/>
          <p:nvPr/>
        </p:nvSpPr>
        <p:spPr>
          <a:xfrm>
            <a:off x="8077200" y="6230170"/>
            <a:ext cx="201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Causality</a:t>
            </a:r>
            <a:r>
              <a:rPr lang="nl-NL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307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D40A2DC-A8B5-6E52-6B31-39BEA1A4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8" y="1397190"/>
            <a:ext cx="11657344" cy="40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760B02E-6210-E75E-A58A-FF0B31DB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6" y="2914447"/>
            <a:ext cx="7277474" cy="394355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161DE37-161C-86C7-60B2-2D919FC0B8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8" r="31511" b="2954"/>
          <a:stretch/>
        </p:blipFill>
        <p:spPr>
          <a:xfrm>
            <a:off x="0" y="0"/>
            <a:ext cx="6969766" cy="32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AE4F3D0-DC66-57EA-A9B2-998012AB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4" y="1411675"/>
            <a:ext cx="11530091" cy="40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5C07A02-66B9-C632-0899-5DA77CFE8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6"/>
          <a:stretch/>
        </p:blipFill>
        <p:spPr>
          <a:xfrm>
            <a:off x="0" y="4136572"/>
            <a:ext cx="10742898" cy="28771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3D41E9-EBE7-735C-E809-E5AC746A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6" y="991707"/>
            <a:ext cx="10400212" cy="2790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14912AC-83D8-AD3C-B652-9D579A803EEC}"/>
              </a:ext>
            </a:extLst>
          </p:cNvPr>
          <p:cNvSpPr txBox="1"/>
          <p:nvPr/>
        </p:nvSpPr>
        <p:spPr>
          <a:xfrm>
            <a:off x="10537372" y="1598521"/>
            <a:ext cx="6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[C]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BCD0E1A-9FE9-A015-B0B7-81D942C16A37}"/>
              </a:ext>
            </a:extLst>
          </p:cNvPr>
          <p:cNvSpPr txBox="1"/>
          <p:nvPr/>
        </p:nvSpPr>
        <p:spPr>
          <a:xfrm>
            <a:off x="10537372" y="5074813"/>
            <a:ext cx="6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[C]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D8A9643-1413-5502-78FD-02C869CB0763}"/>
              </a:ext>
            </a:extLst>
          </p:cNvPr>
          <p:cNvSpPr txBox="1"/>
          <p:nvPr/>
        </p:nvSpPr>
        <p:spPr>
          <a:xfrm>
            <a:off x="342686" y="260718"/>
            <a:ext cx="969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Mechanism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/>
              <a:t> on </a:t>
            </a:r>
            <a:r>
              <a:rPr lang="nl-NL" dirty="0" err="1"/>
              <a:t>shelf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upwelling</a:t>
            </a:r>
            <a:r>
              <a:rPr lang="nl-NL" dirty="0">
                <a:sym typeface="Wingdings" panose="05000000000000000000" pitchFamily="2" charset="2"/>
              </a:rPr>
              <a:t>?   +/- </a:t>
            </a:r>
            <a:r>
              <a:rPr lang="nl-NL" dirty="0" err="1">
                <a:sym typeface="Wingdings" panose="05000000000000000000" pitchFamily="2" charset="2"/>
              </a:rPr>
              <a:t>temperature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gradient</a:t>
            </a:r>
            <a:r>
              <a:rPr lang="nl-NL" dirty="0">
                <a:sym typeface="Wingdings" panose="05000000000000000000" pitchFamily="2" charset="2"/>
              </a:rPr>
              <a:t>  </a:t>
            </a:r>
            <a:r>
              <a:rPr lang="nl-NL" dirty="0" err="1">
                <a:sym typeface="Wingdings" panose="05000000000000000000" pitchFamily="2" charset="2"/>
              </a:rPr>
              <a:t>increased</a:t>
            </a:r>
            <a:r>
              <a:rPr lang="nl-NL" dirty="0">
                <a:sym typeface="Wingdings" panose="05000000000000000000" pitchFamily="2" charset="2"/>
              </a:rPr>
              <a:t> flow?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7720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13D12FB-39B2-8FE7-599B-4F153EC1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6" y="3782590"/>
            <a:ext cx="10553914" cy="291196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D809151-9BD3-604C-E3F2-EB1D8F1B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6" y="991707"/>
            <a:ext cx="10400212" cy="27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5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5927E-BAAC-A03C-C16D-4A88C83E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62"/>
            <a:ext cx="10515600" cy="1325563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EC55F5-BEDE-BB85-6D86-915C72D9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“surf. wind stress” </a:t>
            </a:r>
            <a:r>
              <a:rPr lang="nl-NL" dirty="0">
                <a:sym typeface="Wingdings" panose="05000000000000000000" pitchFamily="2" charset="2"/>
              </a:rPr>
              <a:t> but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sea</a:t>
            </a:r>
            <a:r>
              <a:rPr lang="nl-NL" dirty="0">
                <a:sym typeface="Wingdings" panose="05000000000000000000" pitchFamily="2" charset="2"/>
              </a:rPr>
              <a:t> ice?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spatially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variable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predictable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control of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tropical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variability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than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zonal</a:t>
            </a:r>
            <a:r>
              <a:rPr lang="nl-NL" dirty="0">
                <a:sym typeface="Wingdings" panose="05000000000000000000" pitchFamily="2" charset="2"/>
              </a:rPr>
              <a:t> wind?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 PITE wind box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too</a:t>
            </a:r>
            <a:r>
              <a:rPr lang="nl-NL" dirty="0">
                <a:sym typeface="Wingdings" panose="05000000000000000000" pitchFamily="2" charset="2"/>
              </a:rPr>
              <a:t> large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/>
              <a:t>1940s </a:t>
            </a:r>
            <a:r>
              <a:rPr lang="nl-NL" dirty="0" err="1"/>
              <a:t>not</a:t>
            </a:r>
            <a:r>
              <a:rPr lang="nl-NL" dirty="0"/>
              <a:t> strong in </a:t>
            </a:r>
            <a:r>
              <a:rPr lang="nl-NL" dirty="0" err="1"/>
              <a:t>mean</a:t>
            </a:r>
            <a:r>
              <a:rPr lang="nl-NL" dirty="0"/>
              <a:t>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no strong response!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/>
              <a:t>Alessandro?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97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DA23D-3C34-C1DE-0FA7-FC70973B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next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65BFF1-3AF9-5069-2FEA-F2432F2C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High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low </a:t>
            </a:r>
            <a:r>
              <a:rPr lang="nl-NL" dirty="0" err="1"/>
              <a:t>melt</a:t>
            </a:r>
            <a:r>
              <a:rPr lang="nl-NL" dirty="0"/>
              <a:t> events: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correlation</a:t>
            </a:r>
            <a:r>
              <a:rPr lang="nl-NL" dirty="0"/>
              <a:t> map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melt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composite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 series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composite</a:t>
            </a:r>
            <a:r>
              <a:rPr lang="nl-NL" dirty="0"/>
              <a:t> </a:t>
            </a:r>
            <a:r>
              <a:rPr lang="nl-NL" dirty="0" err="1"/>
              <a:t>animation</a:t>
            </a:r>
            <a:r>
              <a:rPr lang="nl-NL" dirty="0"/>
              <a:t>?</a:t>
            </a:r>
          </a:p>
          <a:p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How does wind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relate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wind? </a:t>
            </a:r>
            <a:r>
              <a:rPr lang="nl-NL" dirty="0" err="1"/>
              <a:t>Why</a:t>
            </a:r>
            <a:r>
              <a:rPr lang="nl-NL" dirty="0"/>
              <a:t> is ENSO response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weak</a:t>
            </a:r>
            <a:r>
              <a:rPr lang="nl-NL" dirty="0"/>
              <a:t> in 1940s?</a:t>
            </a:r>
          </a:p>
          <a:p>
            <a:r>
              <a:rPr lang="nl-NL" dirty="0" err="1"/>
              <a:t>When</a:t>
            </a:r>
            <a:r>
              <a:rPr lang="nl-NL" dirty="0"/>
              <a:t> do we get </a:t>
            </a:r>
            <a:r>
              <a:rPr lang="nl-NL" dirty="0" err="1"/>
              <a:t>convection</a:t>
            </a:r>
            <a:r>
              <a:rPr lang="nl-NL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3145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658C6-10B1-BD6D-2C76-16DE37EF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Option 2</a:t>
            </a:r>
          </a:p>
        </p:txBody>
      </p:sp>
    </p:spTree>
    <p:extLst>
      <p:ext uri="{BB962C8B-B14F-4D97-AF65-F5344CB8AC3E}">
        <p14:creationId xmlns:p14="http://schemas.microsoft.com/office/powerpoint/2010/main" val="399045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6E3A6D-8AC7-3E75-CBAE-66F879F0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0" y="759505"/>
            <a:ext cx="10172939" cy="533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4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834D1-46F1-5AD0-B1D3-1567D046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099C5E-FDF7-B68A-7FF4-E0B740A2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Mechanisms</a:t>
            </a:r>
            <a:endParaRPr lang="nl-NL" dirty="0"/>
          </a:p>
          <a:p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option 1.</a:t>
            </a:r>
          </a:p>
          <a:p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option 2.</a:t>
            </a:r>
          </a:p>
          <a:p>
            <a:r>
              <a:rPr lang="nl-NL" dirty="0"/>
              <a:t>Summary of Story </a:t>
            </a:r>
            <a:r>
              <a:rPr lang="nl-NL" dirty="0" err="1"/>
              <a:t>So</a:t>
            </a:r>
            <a:r>
              <a:rPr lang="nl-NL" dirty="0"/>
              <a:t> Far</a:t>
            </a:r>
          </a:p>
        </p:txBody>
      </p:sp>
    </p:spTree>
    <p:extLst>
      <p:ext uri="{BB962C8B-B14F-4D97-AF65-F5344CB8AC3E}">
        <p14:creationId xmlns:p14="http://schemas.microsoft.com/office/powerpoint/2010/main" val="210079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E9B127F-C66E-3B46-D563-2F9BC997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96" y="1061449"/>
            <a:ext cx="9338208" cy="50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0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06A60-2F21-2C6C-C32E-3910A45E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Different </a:t>
            </a:r>
            <a:r>
              <a:rPr lang="nl-NL" dirty="0" err="1"/>
              <a:t>Attempts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EBE6CD-BBB7-0445-8EB9-FFC36928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1584098"/>
            <a:ext cx="9858375" cy="49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51F723A-3460-8A87-19B6-2B534D260E18}"/>
              </a:ext>
            </a:extLst>
          </p:cNvPr>
          <p:cNvSpPr/>
          <p:nvPr/>
        </p:nvSpPr>
        <p:spPr>
          <a:xfrm>
            <a:off x="5736771" y="2895600"/>
            <a:ext cx="359229" cy="119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086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E1D292F2-87F6-32E4-87A0-0ED113B1BE46}"/>
              </a:ext>
            </a:extLst>
          </p:cNvPr>
          <p:cNvSpPr txBox="1"/>
          <p:nvPr/>
        </p:nvSpPr>
        <p:spPr>
          <a:xfrm>
            <a:off x="3526971" y="104829"/>
            <a:ext cx="6629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 err="1"/>
              <a:t>Upper</a:t>
            </a:r>
            <a:r>
              <a:rPr lang="nl-NL" sz="3200" b="1" dirty="0"/>
              <a:t> </a:t>
            </a:r>
            <a:r>
              <a:rPr lang="nl-NL" sz="3200" b="1" dirty="0" err="1"/>
              <a:t>Baroclinic</a:t>
            </a:r>
            <a:r>
              <a:rPr lang="nl-NL" sz="3200" b="1" dirty="0"/>
              <a:t> </a:t>
            </a:r>
            <a:r>
              <a:rPr lang="nl-NL" sz="3200" b="1" dirty="0" err="1"/>
              <a:t>Slope</a:t>
            </a:r>
            <a:r>
              <a:rPr lang="nl-NL" sz="3200" b="1" dirty="0"/>
              <a:t>: </a:t>
            </a:r>
            <a:r>
              <a:rPr lang="nl-NL" sz="3200" b="1" dirty="0" err="1"/>
              <a:t>ens</a:t>
            </a:r>
            <a:r>
              <a:rPr lang="nl-NL" sz="3200" b="1" dirty="0"/>
              <a:t> </a:t>
            </a:r>
            <a:r>
              <a:rPr lang="nl-NL" sz="3200" b="1" dirty="0" err="1"/>
              <a:t>mean</a:t>
            </a:r>
            <a:endParaRPr lang="nl-NL" sz="3200" b="1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762C2C-AA78-17C6-9019-667C6201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95" y="1214562"/>
            <a:ext cx="10414210" cy="50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0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1DFEC86-725C-43A4-F0A5-00598A70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3" y="689604"/>
            <a:ext cx="11203033" cy="547879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6621A25-EEA9-BC56-D58F-87F4F20B88A0}"/>
              </a:ext>
            </a:extLst>
          </p:cNvPr>
          <p:cNvSpPr txBox="1"/>
          <p:nvPr/>
        </p:nvSpPr>
        <p:spPr>
          <a:xfrm>
            <a:off x="3526971" y="104829"/>
            <a:ext cx="6629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/>
              <a:t>-1* </a:t>
            </a:r>
            <a:r>
              <a:rPr lang="nl-NL" sz="3200" b="1" dirty="0" err="1"/>
              <a:t>Lower</a:t>
            </a:r>
            <a:r>
              <a:rPr lang="nl-NL" sz="3200" b="1" dirty="0"/>
              <a:t> </a:t>
            </a:r>
            <a:r>
              <a:rPr lang="nl-NL" sz="3200" b="1" dirty="0" err="1"/>
              <a:t>Baroclinic</a:t>
            </a:r>
            <a:r>
              <a:rPr lang="nl-NL" sz="3200" b="1" dirty="0"/>
              <a:t> </a:t>
            </a:r>
            <a:r>
              <a:rPr lang="nl-NL" sz="3200" b="1" dirty="0" err="1"/>
              <a:t>Slope</a:t>
            </a:r>
            <a:r>
              <a:rPr lang="nl-NL" sz="3200" b="1" dirty="0"/>
              <a:t>: </a:t>
            </a:r>
            <a:r>
              <a:rPr lang="nl-NL" sz="3200" b="1" dirty="0" err="1"/>
              <a:t>ens</a:t>
            </a:r>
            <a:r>
              <a:rPr lang="nl-NL" sz="3200" b="1" dirty="0"/>
              <a:t> </a:t>
            </a:r>
            <a:r>
              <a:rPr lang="nl-NL" sz="3200" b="1" dirty="0" err="1"/>
              <a:t>mean</a:t>
            </a:r>
            <a:endParaRPr lang="nl-NL" sz="3200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D3F90B7-E721-8305-BC76-BFF069887B7E}"/>
              </a:ext>
            </a:extLst>
          </p:cNvPr>
          <p:cNvSpPr txBox="1"/>
          <p:nvPr/>
        </p:nvSpPr>
        <p:spPr>
          <a:xfrm>
            <a:off x="7620000" y="4793256"/>
            <a:ext cx="201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Causality</a:t>
            </a:r>
            <a:r>
              <a:rPr lang="nl-NL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337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7C851E6-17B5-36BF-81D3-639AB140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18" y="1365597"/>
            <a:ext cx="9735226" cy="488280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551EB4-C55D-38E1-89B5-5DB1EF1B261C}"/>
              </a:ext>
            </a:extLst>
          </p:cNvPr>
          <p:cNvSpPr txBox="1"/>
          <p:nvPr/>
        </p:nvSpPr>
        <p:spPr>
          <a:xfrm>
            <a:off x="2373085" y="317214"/>
            <a:ext cx="6629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/>
              <a:t>-1* </a:t>
            </a:r>
            <a:r>
              <a:rPr lang="nl-NL" sz="3200" b="1" dirty="0" err="1"/>
              <a:t>Lower</a:t>
            </a:r>
            <a:r>
              <a:rPr lang="nl-NL" sz="3200" b="1" dirty="0"/>
              <a:t> </a:t>
            </a:r>
            <a:r>
              <a:rPr lang="nl-NL" sz="3200" b="1" dirty="0" err="1"/>
              <a:t>Baroclinic</a:t>
            </a:r>
            <a:r>
              <a:rPr lang="nl-NL" sz="3200" b="1" dirty="0"/>
              <a:t> </a:t>
            </a:r>
            <a:r>
              <a:rPr lang="nl-NL" sz="3200" b="1" dirty="0" err="1"/>
              <a:t>Slope</a:t>
            </a:r>
            <a:r>
              <a:rPr lang="nl-NL" sz="3200" b="1" dirty="0"/>
              <a:t>: member 1</a:t>
            </a:r>
          </a:p>
        </p:txBody>
      </p:sp>
    </p:spTree>
    <p:extLst>
      <p:ext uri="{BB962C8B-B14F-4D97-AF65-F5344CB8AC3E}">
        <p14:creationId xmlns:p14="http://schemas.microsoft.com/office/powerpoint/2010/main" val="1915910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DAF16-ADD4-0AA7-0809-4CA92553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4B8F1-9423-8975-F326-4970E906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Wind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dominant factor.</a:t>
            </a:r>
          </a:p>
          <a:p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baroclinicity</a:t>
            </a:r>
            <a:r>
              <a:rPr lang="nl-NL" dirty="0"/>
              <a:t> important, but </a:t>
            </a:r>
            <a:r>
              <a:rPr lang="nl-NL" dirty="0" err="1"/>
              <a:t>it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‘switch’, but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follows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mechanism</a:t>
            </a:r>
            <a:r>
              <a:rPr lang="nl-NL" dirty="0">
                <a:sym typeface="Wingdings" panose="05000000000000000000" pitchFamily="2" charset="2"/>
              </a:rPr>
              <a:t>? Or effect?</a:t>
            </a:r>
          </a:p>
          <a:p>
            <a:r>
              <a:rPr lang="nl-NL" dirty="0">
                <a:sym typeface="Wingdings" panose="05000000000000000000" pitchFamily="2" charset="2"/>
              </a:rPr>
              <a:t>EMAIL ADELE!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414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A8795-D3A1-FA86-6E87-FF745CE9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9054B6-9CDF-255C-B273-A18DA976E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Warm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Events</a:t>
            </a:r>
          </a:p>
          <a:p>
            <a:r>
              <a:rPr lang="nl-NL" dirty="0" err="1"/>
              <a:t>Mechanism</a:t>
            </a:r>
            <a:endParaRPr lang="nl-NL" dirty="0"/>
          </a:p>
          <a:p>
            <a:r>
              <a:rPr lang="nl-NL" dirty="0"/>
              <a:t>How does wind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relate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wind? </a:t>
            </a:r>
            <a:r>
              <a:rPr lang="nl-NL" dirty="0" err="1"/>
              <a:t>Why</a:t>
            </a:r>
            <a:r>
              <a:rPr lang="nl-NL" dirty="0"/>
              <a:t> is ENSO response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weak</a:t>
            </a:r>
            <a:r>
              <a:rPr lang="nl-NL" dirty="0"/>
              <a:t> in 1940s?</a:t>
            </a:r>
          </a:p>
          <a:p>
            <a:r>
              <a:rPr lang="nl-NL" dirty="0" err="1"/>
              <a:t>When</a:t>
            </a:r>
            <a:r>
              <a:rPr lang="nl-NL" dirty="0"/>
              <a:t> do we get </a:t>
            </a:r>
            <a:r>
              <a:rPr lang="nl-NL" dirty="0" err="1"/>
              <a:t>convection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 err="1"/>
              <a:t>Matlab</a:t>
            </a:r>
            <a:endParaRPr lang="nl-NL" dirty="0"/>
          </a:p>
          <a:p>
            <a:r>
              <a:rPr lang="nl-NL" dirty="0" err="1"/>
              <a:t>Organize</a:t>
            </a:r>
            <a:r>
              <a:rPr lang="nl-NL" dirty="0"/>
              <a:t> code</a:t>
            </a:r>
          </a:p>
          <a:p>
            <a:r>
              <a:rPr lang="nl-NL" dirty="0"/>
              <a:t>Make files smaller</a:t>
            </a:r>
          </a:p>
        </p:txBody>
      </p:sp>
    </p:spTree>
    <p:extLst>
      <p:ext uri="{BB962C8B-B14F-4D97-AF65-F5344CB8AC3E}">
        <p14:creationId xmlns:p14="http://schemas.microsoft.com/office/powerpoint/2010/main" val="3372407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06A60-2F21-2C6C-C32E-3910A45E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36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B3B336-664F-41B1-E377-4A538FA6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0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8F3BE21-14FE-2ECA-9EBF-CA5364B4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7"/>
          <a:stretch/>
        </p:blipFill>
        <p:spPr>
          <a:xfrm>
            <a:off x="0" y="866541"/>
            <a:ext cx="12192000" cy="212791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00F2C6F-9D2A-2693-0554-8EC192EDCFC0}"/>
              </a:ext>
            </a:extLst>
          </p:cNvPr>
          <p:cNvSpPr txBox="1">
            <a:spLocks/>
          </p:cNvSpPr>
          <p:nvPr/>
        </p:nvSpPr>
        <p:spPr>
          <a:xfrm>
            <a:off x="653144" y="0"/>
            <a:ext cx="7589156" cy="995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Stress </a:t>
            </a:r>
            <a:r>
              <a:rPr lang="nl-NL" dirty="0" err="1"/>
              <a:t>Curl</a:t>
            </a:r>
            <a:r>
              <a:rPr lang="nl-NL" dirty="0"/>
              <a:t>: Ensemble </a:t>
            </a:r>
            <a:r>
              <a:rPr lang="nl-NL" dirty="0" err="1"/>
              <a:t>Mean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C684F77-30D7-947F-68BE-8EBD4EBB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7068"/>
            <a:ext cx="12066979" cy="231177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8AE76BB-C5F3-9632-355B-2B774F8DE0C8}"/>
              </a:ext>
            </a:extLst>
          </p:cNvPr>
          <p:cNvSpPr txBox="1">
            <a:spLocks/>
          </p:cNvSpPr>
          <p:nvPr/>
        </p:nvSpPr>
        <p:spPr>
          <a:xfrm>
            <a:off x="653144" y="3264679"/>
            <a:ext cx="7589156" cy="995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Stress </a:t>
            </a:r>
            <a:r>
              <a:rPr lang="nl-NL" dirty="0" err="1"/>
              <a:t>Curl</a:t>
            </a:r>
            <a:r>
              <a:rPr lang="nl-NL" dirty="0"/>
              <a:t>: Ensemble Member 1</a:t>
            </a:r>
          </a:p>
        </p:txBody>
      </p:sp>
    </p:spTree>
    <p:extLst>
      <p:ext uri="{BB962C8B-B14F-4D97-AF65-F5344CB8AC3E}">
        <p14:creationId xmlns:p14="http://schemas.microsoft.com/office/powerpoint/2010/main" val="384670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A93275C-39F9-11AD-EBD4-0F954245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037"/>
            <a:ext cx="10960663" cy="412136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5312F26-9BDB-39E3-1B9F-7304A308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9399"/>
            <a:ext cx="10903510" cy="19686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C06A60-2F21-2C6C-C32E-3910A45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4" y="0"/>
            <a:ext cx="5714999" cy="995589"/>
          </a:xfrm>
        </p:spPr>
        <p:txBody>
          <a:bodyPr>
            <a:normAutofit/>
          </a:bodyPr>
          <a:lstStyle/>
          <a:p>
            <a:r>
              <a:rPr lang="nl-NL" dirty="0" err="1"/>
              <a:t>Recap</a:t>
            </a:r>
            <a:r>
              <a:rPr lang="nl-NL" dirty="0"/>
              <a:t>: Ensemble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725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5C78247-69DE-83E5-9FE8-65770A3C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392"/>
            <a:ext cx="11030517" cy="41912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B4D1726-C31C-EFD0-7978-1F72E0B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0836"/>
            <a:ext cx="11068619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1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743" y="217634"/>
            <a:ext cx="4386943" cy="71433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Mechanisms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6324599" y="1574397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 Stress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/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6455228" y="3244334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Undercurrent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5116284" y="4982646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on </a:t>
            </a:r>
            <a:r>
              <a:rPr lang="nl-NL" dirty="0" err="1"/>
              <a:t>Shelf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393009" y="444820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Glacial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49E034FC-FBC6-0456-8EAF-149C89B14A15}"/>
              </a:ext>
            </a:extLst>
          </p:cNvPr>
          <p:cNvSpPr/>
          <p:nvPr/>
        </p:nvSpPr>
        <p:spPr>
          <a:xfrm>
            <a:off x="7010399" y="2254095"/>
            <a:ext cx="348267" cy="89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F5F4DA23-3E39-C1EA-5884-6ADB4E419D72}"/>
              </a:ext>
            </a:extLst>
          </p:cNvPr>
          <p:cNvSpPr/>
          <p:nvPr/>
        </p:nvSpPr>
        <p:spPr>
          <a:xfrm rot="2064025">
            <a:off x="6689941" y="3615020"/>
            <a:ext cx="331719" cy="139599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 rot="5967375">
            <a:off x="3626404" y="4109490"/>
            <a:ext cx="364375" cy="174630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1E00287-936C-A818-2FE9-5B3B8CBBBC3B}"/>
              </a:ext>
            </a:extLst>
          </p:cNvPr>
          <p:cNvSpPr txBox="1"/>
          <p:nvPr/>
        </p:nvSpPr>
        <p:spPr>
          <a:xfrm>
            <a:off x="9263742" y="1567585"/>
            <a:ext cx="2536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Option 1:</a:t>
            </a:r>
          </a:p>
          <a:p>
            <a:r>
              <a:rPr lang="nl-NL" sz="2800" dirty="0"/>
              <a:t>‘As </a:t>
            </a:r>
            <a:r>
              <a:rPr lang="nl-NL" sz="2800" dirty="0" err="1"/>
              <a:t>simple</a:t>
            </a:r>
            <a:r>
              <a:rPr lang="nl-NL" sz="2800" dirty="0"/>
              <a:t> as </a:t>
            </a:r>
            <a:r>
              <a:rPr lang="nl-NL" sz="2800" dirty="0" err="1"/>
              <a:t>that</a:t>
            </a:r>
            <a:r>
              <a:rPr lang="nl-NL" sz="28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929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743" y="217634"/>
            <a:ext cx="4386943" cy="71433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Mechanisms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6324599" y="1574397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 Stress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/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6455228" y="3244334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Undercurrent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5116284" y="4982646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on </a:t>
            </a:r>
            <a:r>
              <a:rPr lang="nl-NL" dirty="0" err="1"/>
              <a:t>Shelf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393009" y="444820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Glacial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9D834E-9AA4-ADFC-06B7-B8421BA3998B}"/>
              </a:ext>
            </a:extLst>
          </p:cNvPr>
          <p:cNvSpPr txBox="1"/>
          <p:nvPr/>
        </p:nvSpPr>
        <p:spPr>
          <a:xfrm>
            <a:off x="3526971" y="3152001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Density</a:t>
            </a:r>
            <a:r>
              <a:rPr lang="nl-NL" dirty="0"/>
              <a:t> (T, S)</a:t>
            </a:r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49E034FC-FBC6-0456-8EAF-149C89B14A15}"/>
              </a:ext>
            </a:extLst>
          </p:cNvPr>
          <p:cNvSpPr/>
          <p:nvPr/>
        </p:nvSpPr>
        <p:spPr>
          <a:xfrm>
            <a:off x="7010399" y="2254095"/>
            <a:ext cx="348267" cy="89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F5F4DA23-3E39-C1EA-5884-6ADB4E419D72}"/>
              </a:ext>
            </a:extLst>
          </p:cNvPr>
          <p:cNvSpPr/>
          <p:nvPr/>
        </p:nvSpPr>
        <p:spPr>
          <a:xfrm rot="2064025">
            <a:off x="6689941" y="3615020"/>
            <a:ext cx="331719" cy="139599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 rot="5967375">
            <a:off x="3626404" y="4109490"/>
            <a:ext cx="364375" cy="174630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F41AC70D-EAA5-5B20-8B1E-54242BBA16F9}"/>
              </a:ext>
            </a:extLst>
          </p:cNvPr>
          <p:cNvSpPr/>
          <p:nvPr/>
        </p:nvSpPr>
        <p:spPr>
          <a:xfrm rot="14024686">
            <a:off x="2917034" y="3409585"/>
            <a:ext cx="457706" cy="1073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2CD178A4-044B-4195-FC34-CCE7A60048E0}"/>
              </a:ext>
            </a:extLst>
          </p:cNvPr>
          <p:cNvSpPr/>
          <p:nvPr/>
        </p:nvSpPr>
        <p:spPr>
          <a:xfrm rot="16625865">
            <a:off x="5514093" y="2777028"/>
            <a:ext cx="307524" cy="1073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EB22547-9C0F-0D24-2979-FFA6686E353C}"/>
              </a:ext>
            </a:extLst>
          </p:cNvPr>
          <p:cNvSpPr/>
          <p:nvPr/>
        </p:nvSpPr>
        <p:spPr>
          <a:xfrm rot="8579297">
            <a:off x="4746668" y="3696654"/>
            <a:ext cx="457706" cy="107336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EC5FA2E-523F-E645-F67A-0EC0214E5D9C}"/>
              </a:ext>
            </a:extLst>
          </p:cNvPr>
          <p:cNvSpPr txBox="1"/>
          <p:nvPr/>
        </p:nvSpPr>
        <p:spPr>
          <a:xfrm>
            <a:off x="2184213" y="800069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Air </a:t>
            </a:r>
            <a:r>
              <a:rPr lang="nl-NL" dirty="0" err="1"/>
              <a:t>temperature</a:t>
            </a:r>
            <a:r>
              <a:rPr lang="nl-NL" dirty="0"/>
              <a:t>, </a:t>
            </a:r>
            <a:r>
              <a:rPr lang="nl-NL" dirty="0" err="1"/>
              <a:t>radiation</a:t>
            </a:r>
            <a:endParaRPr lang="nl-NL" dirty="0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8344FAF4-5A38-D36D-D536-AFF346BA09E0}"/>
              </a:ext>
            </a:extLst>
          </p:cNvPr>
          <p:cNvSpPr/>
          <p:nvPr/>
        </p:nvSpPr>
        <p:spPr>
          <a:xfrm rot="1522624">
            <a:off x="2494442" y="1621171"/>
            <a:ext cx="291360" cy="605184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8AFF95C5-CF85-3CC7-06B2-FFBBC61F2611}"/>
              </a:ext>
            </a:extLst>
          </p:cNvPr>
          <p:cNvSpPr txBox="1"/>
          <p:nvPr/>
        </p:nvSpPr>
        <p:spPr>
          <a:xfrm>
            <a:off x="2174735" y="2208085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Sea Ice</a:t>
            </a:r>
          </a:p>
        </p:txBody>
      </p:sp>
      <p:sp>
        <p:nvSpPr>
          <p:cNvPr id="21" name="Pijl: omlaag 20">
            <a:extLst>
              <a:ext uri="{FF2B5EF4-FFF2-40B4-BE49-F238E27FC236}">
                <a16:creationId xmlns:a16="http://schemas.microsoft.com/office/drawing/2014/main" id="{D97223F7-9257-CBA0-C6A7-450ACF84C7DA}"/>
              </a:ext>
            </a:extLst>
          </p:cNvPr>
          <p:cNvSpPr/>
          <p:nvPr/>
        </p:nvSpPr>
        <p:spPr>
          <a:xfrm rot="4785534" flipH="1">
            <a:off x="4449416" y="646994"/>
            <a:ext cx="375795" cy="2896707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omlaag 21">
            <a:extLst>
              <a:ext uri="{FF2B5EF4-FFF2-40B4-BE49-F238E27FC236}">
                <a16:creationId xmlns:a16="http://schemas.microsoft.com/office/drawing/2014/main" id="{EE8B2E70-B6C6-F4AA-85BE-8DFCDB90BDAF}"/>
              </a:ext>
            </a:extLst>
          </p:cNvPr>
          <p:cNvSpPr/>
          <p:nvPr/>
        </p:nvSpPr>
        <p:spPr>
          <a:xfrm rot="18112545">
            <a:off x="3201388" y="2552208"/>
            <a:ext cx="311871" cy="717349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gekromd omlaag 23">
            <a:extLst>
              <a:ext uri="{FF2B5EF4-FFF2-40B4-BE49-F238E27FC236}">
                <a16:creationId xmlns:a16="http://schemas.microsoft.com/office/drawing/2014/main" id="{4983510F-7B2D-5429-8769-9C5B9A9507E4}"/>
              </a:ext>
            </a:extLst>
          </p:cNvPr>
          <p:cNvSpPr/>
          <p:nvPr/>
        </p:nvSpPr>
        <p:spPr>
          <a:xfrm rot="14021174">
            <a:off x="-186274" y="3435664"/>
            <a:ext cx="4590707" cy="3276144"/>
          </a:xfrm>
          <a:prstGeom prst="curvedDownArrow">
            <a:avLst>
              <a:gd name="adj1" fmla="val 6426"/>
              <a:gd name="adj2" fmla="val 17947"/>
              <a:gd name="adj3" fmla="val 2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" name="Pijl: gekromd omlaag 24">
            <a:extLst>
              <a:ext uri="{FF2B5EF4-FFF2-40B4-BE49-F238E27FC236}">
                <a16:creationId xmlns:a16="http://schemas.microsoft.com/office/drawing/2014/main" id="{C30C6B9B-D10D-33ED-0B1D-227487DCE6FA}"/>
              </a:ext>
            </a:extLst>
          </p:cNvPr>
          <p:cNvSpPr/>
          <p:nvPr/>
        </p:nvSpPr>
        <p:spPr>
          <a:xfrm rot="3637023">
            <a:off x="3565027" y="1654328"/>
            <a:ext cx="1627887" cy="6391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AF5F705-FB7F-288C-90A3-A8BDBF17234F}"/>
              </a:ext>
            </a:extLst>
          </p:cNvPr>
          <p:cNvSpPr txBox="1"/>
          <p:nvPr/>
        </p:nvSpPr>
        <p:spPr>
          <a:xfrm>
            <a:off x="8882742" y="1567585"/>
            <a:ext cx="2917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Option 2:</a:t>
            </a:r>
          </a:p>
          <a:p>
            <a:r>
              <a:rPr lang="nl-NL" sz="2800" dirty="0"/>
              <a:t>‘It’s </a:t>
            </a:r>
            <a:r>
              <a:rPr lang="nl-NL" sz="2800" dirty="0" err="1"/>
              <a:t>complicated</a:t>
            </a:r>
            <a:r>
              <a:rPr lang="nl-NL" sz="2800" dirty="0"/>
              <a:t>…’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8B68824-0292-553A-9CF5-9BEBF2F0317B}"/>
              </a:ext>
            </a:extLst>
          </p:cNvPr>
          <p:cNvSpPr txBox="1"/>
          <p:nvPr/>
        </p:nvSpPr>
        <p:spPr>
          <a:xfrm>
            <a:off x="9188485" y="5285967"/>
            <a:ext cx="261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barotropic</a:t>
            </a:r>
            <a:r>
              <a:rPr lang="nl-NL" dirty="0"/>
              <a:t> effect?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31F9775-D8B5-D8D7-A5F2-18277634A42A}"/>
              </a:ext>
            </a:extLst>
          </p:cNvPr>
          <p:cNvSpPr txBox="1"/>
          <p:nvPr/>
        </p:nvSpPr>
        <p:spPr>
          <a:xfrm>
            <a:off x="8796965" y="2765412"/>
            <a:ext cx="3176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Small loop:</a:t>
            </a:r>
          </a:p>
          <a:p>
            <a:r>
              <a:rPr lang="nl-NL" dirty="0"/>
              <a:t>-</a:t>
            </a:r>
            <a:r>
              <a:rPr lang="nl-NL" dirty="0" err="1"/>
              <a:t>pierre</a:t>
            </a:r>
            <a:r>
              <a:rPr lang="nl-NL" dirty="0"/>
              <a:t> </a:t>
            </a:r>
            <a:r>
              <a:rPr lang="nl-NL" dirty="0" err="1"/>
              <a:t>mathiot</a:t>
            </a:r>
            <a:endParaRPr lang="nl-NL" dirty="0"/>
          </a:p>
          <a:p>
            <a:endParaRPr lang="nl-NL" dirty="0"/>
          </a:p>
          <a:p>
            <a:r>
              <a:rPr lang="nl-NL" dirty="0"/>
              <a:t>Sea ice loop:</a:t>
            </a:r>
          </a:p>
          <a:p>
            <a:r>
              <a:rPr lang="nl-NL" dirty="0"/>
              <a:t>-</a:t>
            </a:r>
            <a:r>
              <a:rPr lang="nl-NL" dirty="0" err="1"/>
              <a:t>david</a:t>
            </a:r>
            <a:r>
              <a:rPr lang="nl-NL" dirty="0"/>
              <a:t> </a:t>
            </a:r>
            <a:r>
              <a:rPr lang="nl-NL" dirty="0" err="1"/>
              <a:t>bett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70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658C6-10B1-BD6D-2C76-16DE37EF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Option 1</a:t>
            </a:r>
          </a:p>
        </p:txBody>
      </p:sp>
    </p:spTree>
    <p:extLst>
      <p:ext uri="{BB962C8B-B14F-4D97-AF65-F5344CB8AC3E}">
        <p14:creationId xmlns:p14="http://schemas.microsoft.com/office/powerpoint/2010/main" val="8985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34D57-7599-1649-D887-09A7703E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325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99783B5-C2EE-70BC-9251-1097A6DE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95" y="1409596"/>
            <a:ext cx="8922209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136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387</Words>
  <Application>Microsoft Office PowerPoint</Application>
  <PresentationFormat>Breedbeeld</PresentationFormat>
  <Paragraphs>73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Kantoorthema</vt:lpstr>
      <vt:lpstr>Mechanisms</vt:lpstr>
      <vt:lpstr>Content</vt:lpstr>
      <vt:lpstr>Recap: Ensemble Mean</vt:lpstr>
      <vt:lpstr>PowerPoint-presentatie</vt:lpstr>
      <vt:lpstr>Proposed Mechanisms</vt:lpstr>
      <vt:lpstr>Proposed Mechanisms</vt:lpstr>
      <vt:lpstr>Evidence for Option 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Some conclusions</vt:lpstr>
      <vt:lpstr>What to add next</vt:lpstr>
      <vt:lpstr>Evidence for Option 2</vt:lpstr>
      <vt:lpstr>PowerPoint-presentatie</vt:lpstr>
      <vt:lpstr>PowerPoint-presentatie</vt:lpstr>
      <vt:lpstr>Different Attempts</vt:lpstr>
      <vt:lpstr>PowerPoint-presentatie</vt:lpstr>
      <vt:lpstr>PowerPoint-presentatie</vt:lpstr>
      <vt:lpstr>PowerPoint-presentatie</vt:lpstr>
      <vt:lpstr>Summary</vt:lpstr>
      <vt:lpstr>To Do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Shelf Density</dc:title>
  <dc:creator>Janzing, G.W. (Joren)</dc:creator>
  <cp:lastModifiedBy>Janzing, G.W. (Joren)</cp:lastModifiedBy>
  <cp:revision>19</cp:revision>
  <dcterms:created xsi:type="dcterms:W3CDTF">2022-05-10T12:15:29Z</dcterms:created>
  <dcterms:modified xsi:type="dcterms:W3CDTF">2022-05-25T15:46:26Z</dcterms:modified>
</cp:coreProperties>
</file>